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4" r:id="rId3"/>
    <p:sldId id="265" r:id="rId4"/>
    <p:sldId id="266" r:id="rId5"/>
    <p:sldId id="267" r:id="rId6"/>
    <p:sldId id="268" r:id="rId7"/>
    <p:sldId id="269" r:id="rId8"/>
    <p:sldId id="270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50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19.06.2020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ru-RU" sz="3200" b="1" dirty="0" smtClean="0"/>
              <a:t>Интеграция общего и дополнительного образования как ресурс повышения качества образования.</a:t>
            </a:r>
            <a:endParaRPr lang="ru-RU" sz="3200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pPr algn="r"/>
            <a:r>
              <a:rPr lang="ru-RU" sz="2400" b="1" i="1" dirty="0">
                <a:solidFill>
                  <a:srgbClr val="FF0000"/>
                </a:solidFill>
              </a:rPr>
              <a:t>Таланты создавать нельзя, но создавать </a:t>
            </a:r>
            <a:r>
              <a:rPr lang="ru-RU" sz="2400" b="1" i="1" dirty="0" smtClean="0">
                <a:solidFill>
                  <a:srgbClr val="FF0000"/>
                </a:solidFill>
              </a:rPr>
              <a:t>культуру, то </a:t>
            </a:r>
            <a:r>
              <a:rPr lang="ru-RU" sz="2400" b="1" i="1" dirty="0">
                <a:solidFill>
                  <a:srgbClr val="FF0000"/>
                </a:solidFill>
              </a:rPr>
              <a:t>есть почву, на которой растут и </a:t>
            </a:r>
            <a:r>
              <a:rPr lang="ru-RU" sz="2400" b="1" i="1" dirty="0" smtClean="0">
                <a:solidFill>
                  <a:srgbClr val="FF0000"/>
                </a:solidFill>
              </a:rPr>
              <a:t>процветают таланты </a:t>
            </a:r>
            <a:r>
              <a:rPr lang="ru-RU" sz="2400" b="1" i="1" dirty="0">
                <a:solidFill>
                  <a:srgbClr val="FF0000"/>
                </a:solidFill>
              </a:rPr>
              <a:t>- можно. </a:t>
            </a:r>
            <a:endParaRPr lang="ru-RU" sz="2400" b="1" i="1" dirty="0" smtClean="0">
              <a:solidFill>
                <a:srgbClr val="FF0000"/>
              </a:solidFill>
            </a:endParaRPr>
          </a:p>
          <a:p>
            <a:pPr algn="r"/>
            <a:r>
              <a:rPr lang="ru-RU" sz="2400" b="1" i="1" dirty="0" smtClean="0">
                <a:solidFill>
                  <a:srgbClr val="FF0000"/>
                </a:solidFill>
              </a:rPr>
              <a:t>Иногда </a:t>
            </a:r>
            <a:r>
              <a:rPr lang="ru-RU" sz="2400" b="1" i="1" dirty="0">
                <a:solidFill>
                  <a:srgbClr val="FF0000"/>
                </a:solidFill>
              </a:rPr>
              <a:t>наш труд оправдан</a:t>
            </a:r>
            <a:r>
              <a:rPr lang="ru-RU" sz="2400" i="1" dirty="0">
                <a:solidFill>
                  <a:srgbClr val="FF0000"/>
                </a:solidFill>
              </a:rPr>
              <a:t>.</a:t>
            </a:r>
            <a:br>
              <a:rPr lang="ru-RU" sz="2400" i="1" dirty="0">
                <a:solidFill>
                  <a:srgbClr val="FF0000"/>
                </a:solidFill>
              </a:rPr>
            </a:br>
            <a:r>
              <a:rPr lang="ru-RU" sz="2400" b="1" i="1" dirty="0">
                <a:solidFill>
                  <a:srgbClr val="FF0000"/>
                </a:solidFill>
              </a:rPr>
              <a:t>Генрих Нейгауз</a:t>
            </a:r>
          </a:p>
          <a:p>
            <a:pPr algn="r"/>
            <a:endParaRPr lang="ru-RU" sz="2400" i="1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971600" y="5949280"/>
            <a:ext cx="3672408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dirty="0" err="1"/>
              <a:t>к</a:t>
            </a:r>
            <a:r>
              <a:rPr lang="ru-RU" dirty="0" err="1" smtClean="0"/>
              <a:t>.п.н</a:t>
            </a:r>
            <a:r>
              <a:rPr lang="ru-RU" dirty="0" smtClean="0"/>
              <a:t>. Виноградова В.А.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329636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b="1" dirty="0" smtClean="0">
                <a:solidFill>
                  <a:srgbClr val="FF0000"/>
                </a:solidFill>
              </a:rPr>
              <a:t>Общее образование</a:t>
            </a:r>
            <a:r>
              <a:rPr lang="ru-RU" b="1" dirty="0" smtClean="0">
                <a:solidFill>
                  <a:schemeClr val="bg2">
                    <a:lumMod val="50000"/>
                  </a:schemeClr>
                </a:solidFill>
              </a:rPr>
              <a:t> </a:t>
            </a:r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направлено на развитие личности и приобретение знаний, умений, навыков и формирование компетенций, необходимых для жизни человека в обществе, осознанного выбора профессии и получения профессионального образования.</a:t>
            </a:r>
          </a:p>
          <a:p>
            <a:r>
              <a:rPr lang="ru-RU" b="1" dirty="0" smtClean="0">
                <a:solidFill>
                  <a:srgbClr val="FF0000"/>
                </a:solidFill>
              </a:rPr>
              <a:t>Дополнительное образование </a:t>
            </a:r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направлено на всестороннее удовлетворение образовательных потребностей человека в интеллектуальном, духовно-нравственном, физическом и (или) профессиональном совершенствовании.</a:t>
            </a:r>
          </a:p>
          <a:p>
            <a:pPr marL="0" indent="0" algn="r">
              <a:buNone/>
            </a:pPr>
            <a:r>
              <a:rPr lang="ru-RU" i="1" dirty="0" smtClean="0">
                <a:solidFill>
                  <a:srgbClr val="FF0000"/>
                </a:solidFill>
              </a:rPr>
              <a:t>Из статьи 2 Федерального закона</a:t>
            </a:r>
          </a:p>
          <a:p>
            <a:pPr marL="0" indent="0" algn="r">
              <a:buNone/>
            </a:pPr>
            <a:r>
              <a:rPr lang="ru-RU" i="1" dirty="0" smtClean="0">
                <a:solidFill>
                  <a:srgbClr val="FF0000"/>
                </a:solidFill>
              </a:rPr>
              <a:t>От 29.12.2012 года № 273-ФЗ</a:t>
            </a:r>
            <a:endParaRPr lang="ru-RU" i="1" dirty="0">
              <a:solidFill>
                <a:srgbClr val="FF0000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dirty="0" smtClean="0"/>
              <a:t>Интеграция общего и дополнительного образования </a:t>
            </a:r>
            <a:endParaRPr lang="ru-RU" sz="3200" b="1" dirty="0"/>
          </a:p>
        </p:txBody>
      </p:sp>
    </p:spTree>
    <p:extLst>
      <p:ext uri="{BB962C8B-B14F-4D97-AF65-F5344CB8AC3E}">
        <p14:creationId xmlns:p14="http://schemas.microsoft.com/office/powerpoint/2010/main" val="100679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Предоставление каждому ребенку наряду с получением общего среднего образования возможностей для вовлечения в творческую деятельность для развития индивидуальных способностей в различных сферах.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Учет и использование в содержании образования интегрированных связей с дополнительным образованием.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Дифференцированный подход в организации образовательного процесса  на основе учета интересов, склонностей учащихся, проявляющихся во </a:t>
            </a:r>
            <a:r>
              <a:rPr lang="ru-RU" dirty="0" err="1" smtClean="0">
                <a:solidFill>
                  <a:schemeClr val="bg2">
                    <a:lumMod val="50000"/>
                  </a:schemeClr>
                </a:solidFill>
              </a:rPr>
              <a:t>внеучебной</a:t>
            </a:r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 деятельности.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Совместное планирование и организация воспитательной работы образовательной организации  и творческих объединений дополнительного образования.</a:t>
            </a:r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dirty="0" smtClean="0"/>
              <a:t>Образовательные и развивающие задачи при интеграции</a:t>
            </a:r>
            <a:endParaRPr lang="ru-RU" sz="3200" b="1" dirty="0"/>
          </a:p>
        </p:txBody>
      </p:sp>
    </p:spTree>
    <p:extLst>
      <p:ext uri="{BB962C8B-B14F-4D97-AF65-F5344CB8AC3E}">
        <p14:creationId xmlns:p14="http://schemas.microsoft.com/office/powerpoint/2010/main" val="35960447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123851"/>
            <a:ext cx="8640960" cy="4065315"/>
          </a:xfrm>
        </p:spPr>
        <p:txBody>
          <a:bodyPr>
            <a:normAutofit/>
          </a:bodyPr>
          <a:lstStyle/>
          <a:p>
            <a:r>
              <a:rPr lang="ru-RU" sz="1600" dirty="0" smtClean="0"/>
              <a:t>     </a:t>
            </a:r>
            <a:r>
              <a:rPr lang="ru-RU" sz="1600" b="1" dirty="0" smtClean="0"/>
              <a:t>Ориентация ОО на достижения                                      Ориентация дополнительного</a:t>
            </a:r>
          </a:p>
          <a:p>
            <a:pPr marL="0" indent="0">
              <a:buNone/>
            </a:pPr>
            <a:r>
              <a:rPr lang="ru-RU" sz="1600" b="1" dirty="0" smtClean="0"/>
              <a:t>                 планируемых результатов                                              образования на результат</a:t>
            </a:r>
            <a:endParaRPr lang="ru-RU" sz="1600" b="1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 smtClean="0"/>
              <a:t>Интеграция общего и дополнительного образования</a:t>
            </a:r>
            <a:endParaRPr lang="ru-RU" sz="3200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1115616" y="2852936"/>
            <a:ext cx="2628292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Результат </a:t>
            </a:r>
          </a:p>
          <a:p>
            <a:pPr algn="ctr"/>
            <a:r>
              <a:rPr lang="ru-RU" b="1" dirty="0" smtClean="0">
                <a:solidFill>
                  <a:srgbClr val="FF0000"/>
                </a:solidFill>
              </a:rPr>
              <a:t>образования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5436096" y="2852936"/>
            <a:ext cx="2520280" cy="576064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Результат обучающегося</a:t>
            </a:r>
            <a:endParaRPr lang="ru-RU" b="1" dirty="0">
              <a:solidFill>
                <a:srgbClr val="FF0000"/>
              </a:solidFill>
            </a:endParaRPr>
          </a:p>
        </p:txBody>
      </p:sp>
      <p:cxnSp>
        <p:nvCxnSpPr>
          <p:cNvPr id="7" name="Прямая соединительная линия 6"/>
          <p:cNvCxnSpPr>
            <a:stCxn id="4" idx="2"/>
          </p:cNvCxnSpPr>
          <p:nvPr/>
        </p:nvCxnSpPr>
        <p:spPr>
          <a:xfrm>
            <a:off x="2429762" y="3429000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Прямая соединительная линия 8"/>
          <p:cNvCxnSpPr>
            <a:stCxn id="5" idx="2"/>
          </p:cNvCxnSpPr>
          <p:nvPr/>
        </p:nvCxnSpPr>
        <p:spPr>
          <a:xfrm>
            <a:off x="6696236" y="3429000"/>
            <a:ext cx="0" cy="4320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единительная линия 11"/>
          <p:cNvCxnSpPr/>
          <p:nvPr/>
        </p:nvCxnSpPr>
        <p:spPr>
          <a:xfrm>
            <a:off x="971600" y="3645024"/>
            <a:ext cx="288032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Прямая соединительная линия 14"/>
          <p:cNvCxnSpPr/>
          <p:nvPr/>
        </p:nvCxnSpPr>
        <p:spPr>
          <a:xfrm>
            <a:off x="5292080" y="3645024"/>
            <a:ext cx="309634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Прямоугольник 15"/>
          <p:cNvSpPr/>
          <p:nvPr/>
        </p:nvSpPr>
        <p:spPr>
          <a:xfrm>
            <a:off x="251520" y="3861048"/>
            <a:ext cx="1296144" cy="60121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rgbClr val="FF0000"/>
                </a:solidFill>
              </a:rPr>
              <a:t>предметные</a:t>
            </a:r>
            <a:endParaRPr lang="ru-RU" sz="1600" dirty="0">
              <a:solidFill>
                <a:srgbClr val="FF0000"/>
              </a:solidFill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1691680" y="3861048"/>
            <a:ext cx="1296144" cy="60121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rgbClr val="FF0000"/>
                </a:solidFill>
              </a:rPr>
              <a:t>м</a:t>
            </a:r>
            <a:r>
              <a:rPr lang="ru-RU" sz="1600" dirty="0" smtClean="0">
                <a:solidFill>
                  <a:srgbClr val="FF0000"/>
                </a:solidFill>
              </a:rPr>
              <a:t>ета</a:t>
            </a:r>
          </a:p>
          <a:p>
            <a:pPr algn="ctr"/>
            <a:r>
              <a:rPr lang="ru-RU" sz="1600" dirty="0" smtClean="0">
                <a:solidFill>
                  <a:srgbClr val="FF0000"/>
                </a:solidFill>
              </a:rPr>
              <a:t>предметные</a:t>
            </a:r>
            <a:endParaRPr lang="ru-RU" sz="1600" dirty="0">
              <a:solidFill>
                <a:srgbClr val="FF0000"/>
              </a:solidFill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3131840" y="3861048"/>
            <a:ext cx="1332148" cy="59092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rgbClr val="FF0000"/>
                </a:solidFill>
              </a:rPr>
              <a:t>личностные</a:t>
            </a:r>
            <a:endParaRPr lang="ru-RU" sz="1600" dirty="0">
              <a:solidFill>
                <a:srgbClr val="FF0000"/>
              </a:solidFill>
            </a:endParaRPr>
          </a:p>
        </p:txBody>
      </p:sp>
      <p:cxnSp>
        <p:nvCxnSpPr>
          <p:cNvPr id="26" name="Прямая соединительная линия 25"/>
          <p:cNvCxnSpPr/>
          <p:nvPr/>
        </p:nvCxnSpPr>
        <p:spPr>
          <a:xfrm>
            <a:off x="971600" y="3645024"/>
            <a:ext cx="0" cy="1440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Прямая соединительная линия 27"/>
          <p:cNvCxnSpPr/>
          <p:nvPr/>
        </p:nvCxnSpPr>
        <p:spPr>
          <a:xfrm>
            <a:off x="2429762" y="3658736"/>
            <a:ext cx="0" cy="2023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Прямая соединительная линия 40"/>
          <p:cNvCxnSpPr>
            <a:endCxn id="18" idx="0"/>
          </p:cNvCxnSpPr>
          <p:nvPr/>
        </p:nvCxnSpPr>
        <p:spPr>
          <a:xfrm>
            <a:off x="3797914" y="3645024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Прямоугольник 48"/>
          <p:cNvSpPr/>
          <p:nvPr/>
        </p:nvSpPr>
        <p:spPr>
          <a:xfrm>
            <a:off x="4644008" y="3861048"/>
            <a:ext cx="1368152" cy="590922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rgbClr val="FF0000"/>
                </a:solidFill>
              </a:rPr>
              <a:t>интересы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51" name="Прямоугольник 50"/>
          <p:cNvSpPr/>
          <p:nvPr/>
        </p:nvSpPr>
        <p:spPr>
          <a:xfrm>
            <a:off x="6156176" y="3861048"/>
            <a:ext cx="1368152" cy="590922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rgbClr val="FF0000"/>
                </a:solidFill>
              </a:rPr>
              <a:t>д</a:t>
            </a:r>
            <a:r>
              <a:rPr lang="ru-RU" sz="1600" dirty="0" smtClean="0">
                <a:solidFill>
                  <a:srgbClr val="FF0000"/>
                </a:solidFill>
              </a:rPr>
              <a:t>остижения</a:t>
            </a:r>
            <a:r>
              <a:rPr lang="ru-RU" sz="1600" dirty="0" smtClean="0"/>
              <a:t> </a:t>
            </a:r>
            <a:endParaRPr lang="ru-RU" sz="1600" dirty="0"/>
          </a:p>
        </p:txBody>
      </p:sp>
      <p:sp>
        <p:nvSpPr>
          <p:cNvPr id="54" name="Прямоугольник 53"/>
          <p:cNvSpPr/>
          <p:nvPr/>
        </p:nvSpPr>
        <p:spPr>
          <a:xfrm>
            <a:off x="7668344" y="3861048"/>
            <a:ext cx="1368152" cy="60121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rgbClr val="FF0000"/>
                </a:solidFill>
              </a:rPr>
              <a:t>способности</a:t>
            </a:r>
            <a:endParaRPr lang="ru-RU" sz="1600" dirty="0">
              <a:solidFill>
                <a:srgbClr val="FF0000"/>
              </a:solidFill>
            </a:endParaRPr>
          </a:p>
        </p:txBody>
      </p:sp>
      <p:cxnSp>
        <p:nvCxnSpPr>
          <p:cNvPr id="66" name="Прямая соединительная линия 65"/>
          <p:cNvCxnSpPr>
            <a:endCxn id="49" idx="0"/>
          </p:cNvCxnSpPr>
          <p:nvPr/>
        </p:nvCxnSpPr>
        <p:spPr>
          <a:xfrm>
            <a:off x="5328084" y="3658736"/>
            <a:ext cx="0" cy="2023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Прямая соединительная линия 69"/>
          <p:cNvCxnSpPr/>
          <p:nvPr/>
        </p:nvCxnSpPr>
        <p:spPr>
          <a:xfrm>
            <a:off x="8388424" y="3669010"/>
            <a:ext cx="0" cy="2023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Прямая соединительная линия 72"/>
          <p:cNvCxnSpPr/>
          <p:nvPr/>
        </p:nvCxnSpPr>
        <p:spPr>
          <a:xfrm>
            <a:off x="251520" y="4653136"/>
            <a:ext cx="864096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Прямая со стрелкой 74"/>
          <p:cNvCxnSpPr/>
          <p:nvPr/>
        </p:nvCxnSpPr>
        <p:spPr>
          <a:xfrm>
            <a:off x="4572000" y="4653136"/>
            <a:ext cx="0" cy="2160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Прямоугольник 75"/>
          <p:cNvSpPr/>
          <p:nvPr/>
        </p:nvSpPr>
        <p:spPr>
          <a:xfrm>
            <a:off x="2429762" y="4869160"/>
            <a:ext cx="4518502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ПОЛНОТА И ЦЕЛЬНОСТЬ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77" name="Прямоугольник 76"/>
          <p:cNvSpPr/>
          <p:nvPr/>
        </p:nvSpPr>
        <p:spPr>
          <a:xfrm>
            <a:off x="899592" y="5589240"/>
            <a:ext cx="7272808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>
                <a:solidFill>
                  <a:srgbClr val="FF0000"/>
                </a:solidFill>
              </a:rPr>
              <a:t>Д</a:t>
            </a:r>
            <a:r>
              <a:rPr lang="ru-RU" dirty="0" smtClean="0">
                <a:solidFill>
                  <a:srgbClr val="FF0000"/>
                </a:solidFill>
              </a:rPr>
              <a:t>ополнительное образование выступает тем фактором (условием), которое  </a:t>
            </a:r>
            <a:r>
              <a:rPr lang="ru-RU" b="1" dirty="0" smtClean="0">
                <a:solidFill>
                  <a:srgbClr val="FF0000"/>
                </a:solidFill>
              </a:rPr>
              <a:t>дополняет образовательное пространство до его целостности</a:t>
            </a:r>
            <a:endParaRPr lang="ru-RU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73615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67544" y="548680"/>
            <a:ext cx="8280920" cy="720080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Результаты интеграции общего и дополнительного образования для ребенка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467544" y="1628800"/>
            <a:ext cx="1872208" cy="1512168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 smtClean="0">
                <a:solidFill>
                  <a:srgbClr val="FF0000"/>
                </a:solidFill>
              </a:rPr>
              <a:t>Увеличение пространства развития творческой и познавательной активности</a:t>
            </a:r>
            <a:endParaRPr lang="ru-RU" sz="1600" b="1" dirty="0">
              <a:solidFill>
                <a:srgbClr val="FF0000"/>
              </a:solidFill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555776" y="1628800"/>
            <a:ext cx="1944216" cy="1512168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Расширение тематики изучаемого материала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4716016" y="1628800"/>
            <a:ext cx="1944216" cy="1512168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Расширение спектра учебных предметов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6876256" y="1628800"/>
            <a:ext cx="1872208" cy="1512168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Повышение роли самостоятельной работы учащихся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467544" y="3429000"/>
            <a:ext cx="8280920" cy="720080"/>
          </a:xfrm>
          <a:prstGeom prst="rect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Результаты интеграции общего и дополнительного образования для образовательной организации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683568" y="4653136"/>
            <a:ext cx="3600400" cy="1224136"/>
          </a:xfrm>
          <a:prstGeom prst="round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Адекватность современным требованиям  образования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4932040" y="4653136"/>
            <a:ext cx="3528392" cy="1224136"/>
          </a:xfrm>
          <a:prstGeom prst="round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FF0000"/>
                </a:solidFill>
              </a:rPr>
              <a:t>Получение качественного  образовательного результата</a:t>
            </a:r>
            <a:endParaRPr lang="ru-RU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641970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dirty="0" smtClean="0"/>
              <a:t>Специфика основного и дополнительного образования</a:t>
            </a:r>
            <a:endParaRPr lang="ru-RU" sz="3200" b="1" dirty="0"/>
          </a:p>
        </p:txBody>
      </p:sp>
      <p:sp>
        <p:nvSpPr>
          <p:cNvPr id="4" name="Текст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b="1" dirty="0" smtClean="0">
                <a:solidFill>
                  <a:srgbClr val="FF0000"/>
                </a:solidFill>
              </a:rPr>
              <a:t>Основное образование 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5" name="Объект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Принцип ученичества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Ориентировано на социум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Строгая обязательность  образования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Государственные требования</a:t>
            </a:r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6" name="Текст 5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b="1" dirty="0" smtClean="0">
                <a:solidFill>
                  <a:srgbClr val="FF0000"/>
                </a:solidFill>
              </a:rPr>
              <a:t>Дополнительное образование 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7" name="Объект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«Зажигает детей как факел»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Творчество детей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Ориентировано на личность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Свобода на всех этапах обучения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Мобильность образовательных программ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0959371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2800" b="1" dirty="0" smtClean="0"/>
              <a:t>Интеграция возможностей общего и дополнительного образования при организации внеурочной деятельности</a:t>
            </a:r>
            <a:endParaRPr lang="ru-RU" sz="28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72067" y="1916832"/>
            <a:ext cx="7948405" cy="4392488"/>
          </a:xfrm>
        </p:spPr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ru-RU" b="1" dirty="0" smtClean="0">
                <a:solidFill>
                  <a:schemeClr val="bg2">
                    <a:lumMod val="50000"/>
                  </a:schemeClr>
                </a:solidFill>
              </a:rPr>
              <a:t>Механизмы интеграции:</a:t>
            </a:r>
          </a:p>
          <a:p>
            <a:pPr>
              <a:buFontTx/>
              <a:buChar char="-"/>
            </a:pPr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Разработка и осуществление совместных программ и проектов, направленных на решение воспитательных задач;</a:t>
            </a:r>
          </a:p>
          <a:p>
            <a:pPr>
              <a:buFontTx/>
              <a:buChar char="-"/>
            </a:pPr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 кооперация и обмен интеллектуальными, информационными финансовыми, кадровыми, материально-техническими ресурсами;</a:t>
            </a:r>
          </a:p>
          <a:p>
            <a:pPr>
              <a:buFontTx/>
              <a:buChar char="-"/>
            </a:pPr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Предоставление консультативных, информационных, технических и др. услуг;</a:t>
            </a:r>
          </a:p>
          <a:p>
            <a:pPr>
              <a:buFontTx/>
              <a:buChar char="-"/>
            </a:pPr>
            <a:r>
              <a:rPr lang="ru-RU" dirty="0" err="1" smtClean="0">
                <a:solidFill>
                  <a:schemeClr val="bg2">
                    <a:lumMod val="50000"/>
                  </a:schemeClr>
                </a:solidFill>
              </a:rPr>
              <a:t>Взаимообучение</a:t>
            </a:r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 специалистов, обмен  позитивным, инновационным опытом;</a:t>
            </a:r>
          </a:p>
          <a:p>
            <a:pPr>
              <a:buFontTx/>
              <a:buChar char="-"/>
            </a:pPr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Совместная экспертиза качества внеурочной деятельности</a:t>
            </a:r>
            <a:r>
              <a:rPr lang="ru-RU" dirty="0" smtClean="0"/>
              <a:t>.</a:t>
            </a:r>
          </a:p>
          <a:p>
            <a:pPr>
              <a:buFontTx/>
              <a:buChar char="-"/>
            </a:pPr>
            <a:endParaRPr lang="ru-RU" dirty="0" smtClean="0"/>
          </a:p>
          <a:p>
            <a:pPr>
              <a:buFontTx/>
              <a:buChar char="-"/>
            </a:pPr>
            <a:endParaRPr lang="ru-RU" dirty="0" smtClean="0"/>
          </a:p>
          <a:p>
            <a:pPr>
              <a:buFontTx/>
              <a:buChar char="-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954323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872067" y="2492896"/>
            <a:ext cx="8020413" cy="3633267"/>
          </a:xfrm>
        </p:spPr>
        <p:txBody>
          <a:bodyPr/>
          <a:lstStyle/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От классно-урочной системы образования к персонифицированному дополнительному образованию и самообразованию (к индивидуальному образовательному маршруту);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От усвоения знаний к освоению опыта творческой деятельности и эмоционально-ценностных отношений;</a:t>
            </a:r>
          </a:p>
          <a:p>
            <a:r>
              <a:rPr lang="ru-RU" dirty="0" smtClean="0">
                <a:solidFill>
                  <a:schemeClr val="bg2">
                    <a:lumMod val="50000"/>
                  </a:schemeClr>
                </a:solidFill>
              </a:rPr>
              <a:t>От учебного плана к открытому, постоянно расширяющемуся образовательному пространству и познанию своего края.</a:t>
            </a:r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dirty="0" smtClean="0"/>
              <a:t>Интеграция общего и дополнительного образования обеспечивает переход:</a:t>
            </a:r>
            <a:endParaRPr lang="ru-RU" sz="3200" b="1" dirty="0"/>
          </a:p>
        </p:txBody>
      </p:sp>
    </p:spTree>
    <p:extLst>
      <p:ext uri="{BB962C8B-B14F-4D97-AF65-F5344CB8AC3E}">
        <p14:creationId xmlns:p14="http://schemas.microsoft.com/office/powerpoint/2010/main" val="399434555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Волна">
  <a:themeElements>
    <a:clrScheme name="Волна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Волна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Волна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110</TotalTime>
  <Words>433</Words>
  <Application>Microsoft Office PowerPoint</Application>
  <PresentationFormat>Экран (4:3)</PresentationFormat>
  <Paragraphs>61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Волна</vt:lpstr>
      <vt:lpstr>Интеграция общего и дополнительного образования как ресурс повышения качества образования.</vt:lpstr>
      <vt:lpstr>Интеграция общего и дополнительного образования </vt:lpstr>
      <vt:lpstr>Образовательные и развивающие задачи при интеграции</vt:lpstr>
      <vt:lpstr>Интеграция общего и дополнительного образования</vt:lpstr>
      <vt:lpstr>Презентация PowerPoint</vt:lpstr>
      <vt:lpstr>Специфика основного и дополнительного образования</vt:lpstr>
      <vt:lpstr>Интеграция возможностей общего и дополнительного образования при организации внеурочной деятельности</vt:lpstr>
      <vt:lpstr>Интеграция общего и дополнительного образования обеспечивает переход: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Виноградов</dc:creator>
  <cp:lastModifiedBy>Виноградов</cp:lastModifiedBy>
  <cp:revision>13</cp:revision>
  <dcterms:created xsi:type="dcterms:W3CDTF">2019-12-05T16:46:18Z</dcterms:created>
  <dcterms:modified xsi:type="dcterms:W3CDTF">2020-06-19T04:27:40Z</dcterms:modified>
</cp:coreProperties>
</file>

<file path=docProps/thumbnail.jpeg>
</file>